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63" r:id="rId18"/>
    <p:sldId id="273" r:id="rId19"/>
    <p:sldId id="274" r:id="rId20"/>
    <p:sldId id="275" r:id="rId21"/>
    <p:sldId id="276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77236"/>
  </p:normalViewPr>
  <p:slideViewPr>
    <p:cSldViewPr snapToGrid="0">
      <p:cViewPr varScale="1">
        <p:scale>
          <a:sx n="99" d="100"/>
          <a:sy n="99" d="100"/>
        </p:scale>
        <p:origin x="11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2CC5E0-A9B3-944E-ADEC-EED3F003FBE6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48A42-339C-0F4C-A2ED-0FEBDC137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41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452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070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840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28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663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6130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602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48A42-339C-0F4C-A2ED-0FEBDC13736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895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5A01-35DF-2F23-755D-3CCBF88A3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1189E2-2D4C-9E64-5AFD-5D4D06712C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E8071-141A-04BA-961E-21F56D25E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A4BF04-3080-3828-E502-196E6FDB4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C3ADD9-93E7-24DD-2B4D-625AC7BF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335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FE8F1-9E60-BEF6-BCAC-818DC54DD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C909CA-89F8-2D8D-CAA7-E2959B2B14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9AAEA0-DD9D-79E4-8D78-35425742A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53C0F-2AA7-B028-A70A-6F8F3F62B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CA265-B200-5BE4-2BDF-9389B6C48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19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B6567F-05ED-920B-622C-E00AA86DC8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591610-A432-AE36-AF0C-163EE9DB52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35C3BD-1859-E424-62FF-DB8C65388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5AF28-1069-CCE8-EEEC-F495D3B5A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4FF07-7C22-5BC7-7E04-46A8191D4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887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33118-2335-3227-BDBF-41CA7A90B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35F8D-13FC-660A-7DB5-E8139F3CA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FC823-AC39-E788-7894-D5F0DD8D4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99620-D8C3-769C-3A92-C0E16A39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5E1B0-74D3-B4C0-194A-DBD006020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317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0F92-CABB-4201-4250-DC16B00A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080AB-38D8-AA04-55DE-69968CBE7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53788-DB13-C932-DBFE-15CEA70FB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FC4D8-BB95-6EAE-5834-429702BB9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02AE-E8A7-6B98-99D9-2D6011E7C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63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16B3-B285-9A12-59AE-FE5C4577A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5D936-5AAB-A531-ADD2-91B2EF9453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7C1AAE-4D6A-D309-BF7F-2331B715B1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213506-8F7B-EB3D-26CB-54A9FA5E4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E6A4BE-AF64-9CBE-1119-B9D15C88A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0E1355-9C95-64D7-551E-B7F73AAA8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90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0752-C1F5-0D35-5C7D-39BD0DCFD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FE468B-83EE-05E5-3A48-FFF4E7C58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98BAF2-B989-1D20-40C9-DE1FAA80B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4FA968-2062-A65E-4E5C-3AB41E9753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4BDEB8-1345-41E0-CB0B-FD49E95E70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9F3787-1E66-D3B7-79FD-02FDBA29E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7184E9-6D53-76FD-2C73-CBFBB5793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947363-B2A0-B893-0B0D-E867E3300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40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EB8D3-F8A1-844F-8EFA-BD0DF5354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466295-2E29-97A0-673F-D41DE7214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1E681F-A7B0-1155-80E6-B80B8D51C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9D1402-8398-329B-80CA-6C4ED9C3C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4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A2FCD4-2F3C-030E-8FC2-BC1DC484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DB7714-43BA-0982-C564-E996BBE62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B578F0-2575-35EF-96A9-2ADF1087E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10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C1317-71B4-B239-AC3E-3D3BCCB70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76585-C5AD-C973-C7BC-C59E3319A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468D00-196C-6383-1018-A2F8AA944F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B882A6-6E3B-4807-98D8-D9C5C67AC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ABB1AE-EE86-6DC0-FFD2-16A3A5B05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296B-EF9A-723E-1B80-03FF5932D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708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3B158-0D41-4788-8347-3CCEC3F19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BAC369-4734-67A0-AC22-D451A87D5F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3AD9E9-CE0E-88ED-7D18-0CAF42CDE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19897D-F4BC-B439-76D0-7024736BF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90CF0-2998-1AC8-201F-6BD36A88E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8DA61-9199-5A4C-D13B-12161098B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4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8875DB-4FA0-4CC0-ABD8-7CC326021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BA70E-518D-879C-87B2-D1A170DD4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E7012-B508-ED6A-2BA7-EFFA6DE64E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287FD0-D911-8845-963F-E3F6C6ECC05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68044-55A7-56BF-6625-9C5CD68370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0583F-4CBE-CCB4-FB1B-09D28DBE1B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9BFB0D-208D-4F45-B7DF-E3DEF3BE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5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graph paper with black text&#10;&#10;Description automatically generated">
            <a:extLst>
              <a:ext uri="{FF2B5EF4-FFF2-40B4-BE49-F238E27FC236}">
                <a16:creationId xmlns:a16="http://schemas.microsoft.com/office/drawing/2014/main" id="{BE369797-705C-8909-609D-24CB060FE0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07" r="742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3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F52A-649C-0149-FA5D-015658EBD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 Instance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E4FA9-667A-2072-95C7-7864AD96E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one instance of a class should exist in the system,</a:t>
            </a:r>
          </a:p>
          <a:p>
            <a:r>
              <a:rPr lang="en-US" dirty="0"/>
              <a:t>Private Constructor</a:t>
            </a:r>
          </a:p>
          <a:p>
            <a:endParaRPr lang="en-US" dirty="0"/>
          </a:p>
          <a:p>
            <a:r>
              <a:rPr lang="en-US" dirty="0"/>
              <a:t>Static Instance Variable</a:t>
            </a:r>
          </a:p>
          <a:p>
            <a:endParaRPr lang="en-US" dirty="0"/>
          </a:p>
          <a:p>
            <a:r>
              <a:rPr lang="en-US" dirty="0"/>
              <a:t>Static Access Method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D8FDFD-D2E1-3D9B-5D9F-1D71EBB7DF8B}"/>
              </a:ext>
            </a:extLst>
          </p:cNvPr>
          <p:cNvSpPr txBox="1"/>
          <p:nvPr/>
        </p:nvSpPr>
        <p:spPr>
          <a:xfrm>
            <a:off x="3422561" y="2951339"/>
            <a:ext cx="60981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ExamScheduler</a:t>
            </a:r>
            <a:r>
              <a:rPr lang="en-US" dirty="0"/>
              <a:t>() {} // Private constructor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DBAB7D-E430-8258-5EAD-67B685386DA3}"/>
              </a:ext>
            </a:extLst>
          </p:cNvPr>
          <p:cNvSpPr txBox="1"/>
          <p:nvPr/>
        </p:nvSpPr>
        <p:spPr>
          <a:xfrm>
            <a:off x="3422561" y="3816628"/>
            <a:ext cx="60981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static </a:t>
            </a:r>
            <a:r>
              <a:rPr lang="en-US" dirty="0" err="1"/>
              <a:t>ExamScheduler</a:t>
            </a:r>
            <a:r>
              <a:rPr lang="en-US" dirty="0"/>
              <a:t>* </a:t>
            </a:r>
            <a:r>
              <a:rPr lang="en-US" b="1" dirty="0"/>
              <a:t>instance</a:t>
            </a:r>
            <a:r>
              <a:rPr lang="en-US" dirty="0"/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E3180D-4552-C516-900A-2DB9B4595369}"/>
              </a:ext>
            </a:extLst>
          </p:cNvPr>
          <p:cNvSpPr txBox="1"/>
          <p:nvPr/>
        </p:nvSpPr>
        <p:spPr>
          <a:xfrm>
            <a:off x="2881647" y="4826675"/>
            <a:ext cx="847215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static </a:t>
            </a:r>
            <a:r>
              <a:rPr lang="en-US" dirty="0" err="1"/>
              <a:t>ExamScheduler</a:t>
            </a:r>
            <a:r>
              <a:rPr lang="en-US" dirty="0"/>
              <a:t>* </a:t>
            </a:r>
            <a:r>
              <a:rPr lang="en-US" b="1" dirty="0" err="1"/>
              <a:t>getInstance</a:t>
            </a:r>
            <a:r>
              <a:rPr lang="en-US" dirty="0"/>
              <a:t>() {</a:t>
            </a:r>
          </a:p>
          <a:p>
            <a:r>
              <a:rPr lang="en-US" dirty="0"/>
              <a:t>    std::</a:t>
            </a:r>
            <a:r>
              <a:rPr lang="en-US" dirty="0" err="1"/>
              <a:t>lock_guard</a:t>
            </a:r>
            <a:r>
              <a:rPr lang="en-US" dirty="0"/>
              <a:t>&lt;std::mutex&gt; lock(mutex);  // Thread-safe lock</a:t>
            </a:r>
          </a:p>
          <a:p>
            <a:r>
              <a:rPr lang="en-US" dirty="0"/>
              <a:t>    if (instance == </a:t>
            </a:r>
            <a:r>
              <a:rPr lang="en-US" dirty="0" err="1"/>
              <a:t>nullptr</a:t>
            </a:r>
            <a:r>
              <a:rPr lang="en-US" dirty="0"/>
              <a:t>) {</a:t>
            </a:r>
          </a:p>
          <a:p>
            <a:r>
              <a:rPr lang="en-US" dirty="0"/>
              <a:t>        instance = new </a:t>
            </a:r>
            <a:r>
              <a:rPr lang="en-US" dirty="0" err="1"/>
              <a:t>ExamScheduler</a:t>
            </a:r>
            <a:r>
              <a:rPr lang="en-US" dirty="0"/>
              <a:t>();       // Lazy initialization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return instance;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28634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7765C-E973-6680-5395-DBF7300D2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5B6A6-CFEE-8E20-A9FD-5B22BD771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Singleton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59CC6-72CA-E58D-2B1D-FB844F5DD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1. Single Instance</a:t>
            </a:r>
          </a:p>
          <a:p>
            <a:r>
              <a:rPr lang="en-US" b="1" dirty="0">
                <a:solidFill>
                  <a:srgbClr val="FF0000"/>
                </a:solidFill>
              </a:rPr>
              <a:t>2. Global Access Point</a:t>
            </a:r>
          </a:p>
          <a:p>
            <a:r>
              <a:rPr lang="en-US" b="1" dirty="0"/>
              <a:t>3. Lazy Initialization (Optional)</a:t>
            </a:r>
          </a:p>
          <a:p>
            <a:r>
              <a:rPr lang="en-US" b="1" dirty="0"/>
              <a:t>4. Thread Safety</a:t>
            </a:r>
          </a:p>
        </p:txBody>
      </p:sp>
    </p:spTree>
    <p:extLst>
      <p:ext uri="{BB962C8B-B14F-4D97-AF65-F5344CB8AC3E}">
        <p14:creationId xmlns:p14="http://schemas.microsoft.com/office/powerpoint/2010/main" val="770443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F0980-5BD3-5D4A-8761-54A837D89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D8E0B-D524-30FD-369B-EA4BF7EC7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Global Access 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0F432-AC45-0B5B-4C73-08F3377D3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Global access point to the single instance, typically through the static method </a:t>
            </a:r>
            <a:r>
              <a:rPr lang="en-US" dirty="0" err="1"/>
              <a:t>getInstance</a:t>
            </a:r>
            <a:r>
              <a:rPr lang="en-US" dirty="0"/>
              <a:t>()</a:t>
            </a:r>
          </a:p>
          <a:p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81776E-5D04-523F-611D-C4F84F90A13F}"/>
              </a:ext>
            </a:extLst>
          </p:cNvPr>
          <p:cNvSpPr txBox="1"/>
          <p:nvPr/>
        </p:nvSpPr>
        <p:spPr>
          <a:xfrm>
            <a:off x="2881646" y="3816628"/>
            <a:ext cx="81555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ExamScheduler</a:t>
            </a:r>
            <a:r>
              <a:rPr lang="en-US" dirty="0"/>
              <a:t>* scheduler = </a:t>
            </a:r>
            <a:r>
              <a:rPr lang="en-US" dirty="0" err="1"/>
              <a:t>ExamScheduler</a:t>
            </a:r>
            <a:r>
              <a:rPr lang="en-US" dirty="0"/>
              <a:t>::</a:t>
            </a:r>
            <a:r>
              <a:rPr lang="en-US" dirty="0" err="1"/>
              <a:t>getInstance</a:t>
            </a:r>
            <a:r>
              <a:rPr lang="en-US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87763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F17AE5-D7DE-C9E0-0D2B-C0824B246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C2BAD-24E1-E085-F672-AAB162EA0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Singleton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7C5D8-EB2A-4659-1CA9-715214E23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1. Single Instance</a:t>
            </a:r>
          </a:p>
          <a:p>
            <a:r>
              <a:rPr lang="en-US" b="1" dirty="0"/>
              <a:t>2. Global Access Point</a:t>
            </a:r>
          </a:p>
          <a:p>
            <a:r>
              <a:rPr lang="en-US" b="1" dirty="0">
                <a:solidFill>
                  <a:srgbClr val="FF0000"/>
                </a:solidFill>
              </a:rPr>
              <a:t>3. Lazy Initialization (Optional)</a:t>
            </a:r>
          </a:p>
          <a:p>
            <a:r>
              <a:rPr lang="en-US" b="1" dirty="0"/>
              <a:t>4. Thread Safety</a:t>
            </a:r>
          </a:p>
        </p:txBody>
      </p:sp>
    </p:spTree>
    <p:extLst>
      <p:ext uri="{BB962C8B-B14F-4D97-AF65-F5344CB8AC3E}">
        <p14:creationId xmlns:p14="http://schemas.microsoft.com/office/powerpoint/2010/main" val="1205049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8B5C9-9577-6EB6-4583-D164E95AD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Lazy Initialization (Optional)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D93020-2BF7-4DFD-8E8E-CDBAC9C45C51}"/>
              </a:ext>
            </a:extLst>
          </p:cNvPr>
          <p:cNvSpPr txBox="1"/>
          <p:nvPr/>
        </p:nvSpPr>
        <p:spPr>
          <a:xfrm>
            <a:off x="3049072" y="2416557"/>
            <a:ext cx="753736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static </a:t>
            </a:r>
            <a:r>
              <a:rPr lang="en-US" dirty="0" err="1"/>
              <a:t>ExamScheduler</a:t>
            </a:r>
            <a:r>
              <a:rPr lang="en-US" dirty="0"/>
              <a:t>* </a:t>
            </a:r>
            <a:r>
              <a:rPr lang="en-US" dirty="0" err="1"/>
              <a:t>getInstance</a:t>
            </a:r>
            <a:r>
              <a:rPr lang="en-US" dirty="0"/>
              <a:t>() {</a:t>
            </a:r>
          </a:p>
          <a:p>
            <a:endParaRPr lang="en-US" dirty="0"/>
          </a:p>
          <a:p>
            <a:r>
              <a:rPr lang="en-US" dirty="0"/>
              <a:t>    if (instance == </a:t>
            </a:r>
            <a:r>
              <a:rPr lang="en-US" dirty="0" err="1"/>
              <a:t>nullptr</a:t>
            </a:r>
            <a:r>
              <a:rPr lang="en-US" dirty="0"/>
              <a:t>) {  // Only creates the instance on first request</a:t>
            </a:r>
          </a:p>
          <a:p>
            <a:r>
              <a:rPr lang="en-US" dirty="0"/>
              <a:t>        instance = new </a:t>
            </a:r>
            <a:r>
              <a:rPr lang="en-US" dirty="0" err="1"/>
              <a:t>ExamScheduler</a:t>
            </a:r>
            <a:r>
              <a:rPr lang="en-US" dirty="0"/>
              <a:t>();</a:t>
            </a:r>
          </a:p>
          <a:p>
            <a:r>
              <a:rPr lang="en-US" dirty="0"/>
              <a:t>    }</a:t>
            </a:r>
          </a:p>
          <a:p>
            <a:endParaRPr lang="en-US" dirty="0"/>
          </a:p>
          <a:p>
            <a:r>
              <a:rPr lang="en-US" dirty="0"/>
              <a:t>    return instance;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562F02-B260-F300-0DA4-86ED2282E19B}"/>
              </a:ext>
            </a:extLst>
          </p:cNvPr>
          <p:cNvSpPr txBox="1"/>
          <p:nvPr/>
        </p:nvSpPr>
        <p:spPr>
          <a:xfrm>
            <a:off x="1004552" y="1690688"/>
            <a:ext cx="6964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Create only when it’s first requested</a:t>
            </a:r>
          </a:p>
        </p:txBody>
      </p:sp>
    </p:spTree>
    <p:extLst>
      <p:ext uri="{BB962C8B-B14F-4D97-AF65-F5344CB8AC3E}">
        <p14:creationId xmlns:p14="http://schemas.microsoft.com/office/powerpoint/2010/main" val="2658150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4B5D1-7A8C-3732-73D9-B9FE3EDB9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40FA0-A912-0A15-33D4-5C383F349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Singleton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A9F3E-BDBB-B642-A9AC-5733BDB98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1. Single Instance</a:t>
            </a:r>
          </a:p>
          <a:p>
            <a:r>
              <a:rPr lang="en-US" b="1" dirty="0"/>
              <a:t>2. Global Access Point</a:t>
            </a:r>
          </a:p>
          <a:p>
            <a:r>
              <a:rPr lang="en-US" b="1" dirty="0"/>
              <a:t>3. Lazy Initialization (Optional)</a:t>
            </a:r>
          </a:p>
          <a:p>
            <a:r>
              <a:rPr lang="en-US" b="1" dirty="0">
                <a:solidFill>
                  <a:srgbClr val="FF0000"/>
                </a:solidFill>
              </a:rPr>
              <a:t>4. Thread Safety</a:t>
            </a:r>
          </a:p>
        </p:txBody>
      </p:sp>
    </p:spTree>
    <p:extLst>
      <p:ext uri="{BB962C8B-B14F-4D97-AF65-F5344CB8AC3E}">
        <p14:creationId xmlns:p14="http://schemas.microsoft.com/office/powerpoint/2010/main" val="1039801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4EB52-1C3F-7BE0-4EE9-9851489C5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Thread Safety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C457-5F85-4EA9-E182-B7B1A98D5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parts of an application may access the Singleton at the same time,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237F0A-8DB5-BEC2-A839-9238A2DD5170}"/>
              </a:ext>
            </a:extLst>
          </p:cNvPr>
          <p:cNvSpPr txBox="1"/>
          <p:nvPr/>
        </p:nvSpPr>
        <p:spPr>
          <a:xfrm>
            <a:off x="1733281" y="3018489"/>
            <a:ext cx="893042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std::mutex mutex;</a:t>
            </a:r>
          </a:p>
          <a:p>
            <a:endParaRPr lang="en-US" dirty="0"/>
          </a:p>
          <a:p>
            <a:r>
              <a:rPr lang="en-US" dirty="0"/>
              <a:t>static </a:t>
            </a:r>
            <a:r>
              <a:rPr lang="en-US" dirty="0" err="1"/>
              <a:t>ExamScheduler</a:t>
            </a:r>
            <a:r>
              <a:rPr lang="en-US" dirty="0"/>
              <a:t>* </a:t>
            </a:r>
            <a:r>
              <a:rPr lang="en-US" dirty="0" err="1"/>
              <a:t>getInstance</a:t>
            </a:r>
            <a:r>
              <a:rPr lang="en-US" dirty="0"/>
              <a:t>() {</a:t>
            </a:r>
          </a:p>
          <a:p>
            <a:endParaRPr lang="en-US" dirty="0"/>
          </a:p>
          <a:p>
            <a:r>
              <a:rPr lang="en-US" dirty="0"/>
              <a:t>    std::</a:t>
            </a:r>
            <a:r>
              <a:rPr lang="en-US" dirty="0" err="1"/>
              <a:t>lock_guard</a:t>
            </a:r>
            <a:r>
              <a:rPr lang="en-US" dirty="0"/>
              <a:t>&lt;std::mutex&gt; lock(mutex);  // Lock to ensure only one thread can enter</a:t>
            </a:r>
          </a:p>
          <a:p>
            <a:endParaRPr lang="en-US" dirty="0"/>
          </a:p>
          <a:p>
            <a:r>
              <a:rPr lang="en-US" dirty="0"/>
              <a:t>    if (instance == </a:t>
            </a:r>
            <a:r>
              <a:rPr lang="en-US" dirty="0" err="1"/>
              <a:t>nullptr</a:t>
            </a:r>
            <a:r>
              <a:rPr lang="en-US" dirty="0"/>
              <a:t>) {</a:t>
            </a:r>
          </a:p>
          <a:p>
            <a:r>
              <a:rPr lang="en-US" dirty="0"/>
              <a:t>        instance = new </a:t>
            </a:r>
            <a:r>
              <a:rPr lang="en-US" dirty="0" err="1"/>
              <a:t>ExamScheduler</a:t>
            </a:r>
            <a:r>
              <a:rPr lang="en-US" dirty="0"/>
              <a:t>();</a:t>
            </a:r>
          </a:p>
          <a:p>
            <a:r>
              <a:rPr lang="en-US" dirty="0"/>
              <a:t>    }</a:t>
            </a:r>
          </a:p>
          <a:p>
            <a:endParaRPr lang="en-US" dirty="0"/>
          </a:p>
          <a:p>
            <a:r>
              <a:rPr lang="en-US" dirty="0"/>
              <a:t>    return instance;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5800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diagram of a diagram&#10;&#10;Description automatically generated">
            <a:extLst>
              <a:ext uri="{FF2B5EF4-FFF2-40B4-BE49-F238E27FC236}">
                <a16:creationId xmlns:a16="http://schemas.microsoft.com/office/drawing/2014/main" id="{9F4C9000-7223-0EDF-A5B0-178EFAD43B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8190" y="643466"/>
            <a:ext cx="909562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060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F2571-F5CF-7BF1-C827-43332A20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Example of Singleton Pattern: University Exam Scheduler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0412D7-1DD3-C3C8-C25F-F76C0A5D7E26}"/>
              </a:ext>
            </a:extLst>
          </p:cNvPr>
          <p:cNvSpPr txBox="1"/>
          <p:nvPr/>
        </p:nvSpPr>
        <p:spPr>
          <a:xfrm>
            <a:off x="331631" y="1214170"/>
            <a:ext cx="609814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#include &lt;iostream&gt;</a:t>
            </a:r>
          </a:p>
          <a:p>
            <a:r>
              <a:rPr lang="en-US" sz="1400" dirty="0"/>
              <a:t>#include &lt;mutex&gt;</a:t>
            </a:r>
          </a:p>
          <a:p>
            <a:r>
              <a:rPr lang="en-US" sz="1400" dirty="0"/>
              <a:t>#include &lt;map&gt;</a:t>
            </a:r>
          </a:p>
          <a:p>
            <a:r>
              <a:rPr lang="en-US" sz="1400" dirty="0"/>
              <a:t>#include &lt;string&gt;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137334-F363-4F0F-1615-493BAF7B462F}"/>
              </a:ext>
            </a:extLst>
          </p:cNvPr>
          <p:cNvSpPr txBox="1"/>
          <p:nvPr/>
        </p:nvSpPr>
        <p:spPr>
          <a:xfrm>
            <a:off x="0" y="2168277"/>
            <a:ext cx="998434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class </a:t>
            </a:r>
            <a:r>
              <a:rPr lang="en-US" sz="1400" b="1" dirty="0" err="1"/>
              <a:t>ExamScheduler</a:t>
            </a:r>
            <a:r>
              <a:rPr lang="en-US" sz="1400" dirty="0"/>
              <a:t> {</a:t>
            </a:r>
          </a:p>
          <a:p>
            <a:r>
              <a:rPr lang="en-US" sz="1400" dirty="0"/>
              <a:t>private:</a:t>
            </a:r>
          </a:p>
          <a:p>
            <a:r>
              <a:rPr lang="en-US" sz="1400" dirty="0"/>
              <a:t>    static </a:t>
            </a:r>
            <a:r>
              <a:rPr lang="en-US" sz="1400" dirty="0" err="1"/>
              <a:t>ExamScheduler</a:t>
            </a:r>
            <a:r>
              <a:rPr lang="en-US" sz="1400" dirty="0"/>
              <a:t>* </a:t>
            </a:r>
            <a:r>
              <a:rPr lang="en-US" sz="1400" b="1" dirty="0"/>
              <a:t>instance</a:t>
            </a:r>
            <a:r>
              <a:rPr lang="en-US" sz="1400" dirty="0"/>
              <a:t>;  // Static variable to hold the single instance</a:t>
            </a:r>
          </a:p>
          <a:p>
            <a:r>
              <a:rPr lang="en-US" sz="1400" dirty="0"/>
              <a:t>    static std::mutex mutex;         // Mutex to ensure thread safety</a:t>
            </a:r>
          </a:p>
          <a:p>
            <a:r>
              <a:rPr lang="en-US" sz="1400" dirty="0"/>
              <a:t>    std::map&lt;std::string, std::string&gt; </a:t>
            </a:r>
            <a:r>
              <a:rPr lang="en-US" sz="1400" dirty="0" err="1"/>
              <a:t>examSchedule</a:t>
            </a:r>
            <a:r>
              <a:rPr lang="en-US" sz="1400" dirty="0"/>
              <a:t>;  // Holds exam schedules</a:t>
            </a:r>
          </a:p>
          <a:p>
            <a:endParaRPr lang="en-US" sz="1400" dirty="0"/>
          </a:p>
          <a:p>
            <a:r>
              <a:rPr lang="en-US" sz="1400" dirty="0"/>
              <a:t>    // Private constructor to prevent external instantiation</a:t>
            </a:r>
          </a:p>
          <a:p>
            <a:r>
              <a:rPr lang="en-US" sz="1400" dirty="0"/>
              <a:t>    </a:t>
            </a:r>
            <a:r>
              <a:rPr lang="en-US" sz="1400" b="1" dirty="0" err="1"/>
              <a:t>ExamScheduler</a:t>
            </a:r>
            <a:r>
              <a:rPr lang="en-US" sz="1400" dirty="0"/>
              <a:t>() {}</a:t>
            </a:r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5E2D4A-48E4-F51C-A713-72431C8019BC}"/>
              </a:ext>
            </a:extLst>
          </p:cNvPr>
          <p:cNvSpPr txBox="1"/>
          <p:nvPr/>
        </p:nvSpPr>
        <p:spPr>
          <a:xfrm>
            <a:off x="164206" y="3964900"/>
            <a:ext cx="10216166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public:</a:t>
            </a:r>
          </a:p>
          <a:p>
            <a:r>
              <a:rPr lang="en-US" sz="1400" dirty="0"/>
              <a:t>    // Prevents copying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ExamScheduler</a:t>
            </a:r>
            <a:r>
              <a:rPr lang="en-US" sz="1400" dirty="0"/>
              <a:t>(</a:t>
            </a:r>
            <a:r>
              <a:rPr lang="en-US" sz="1400" dirty="0" err="1"/>
              <a:t>ExamScheduler</a:t>
            </a:r>
            <a:r>
              <a:rPr lang="en-US" sz="1400" dirty="0"/>
              <a:t> const&amp;) = </a:t>
            </a:r>
            <a:r>
              <a:rPr lang="en-US" sz="1400" b="1" dirty="0"/>
              <a:t>delete</a:t>
            </a:r>
            <a:r>
              <a:rPr lang="en-US" sz="1400" dirty="0"/>
              <a:t>;</a:t>
            </a:r>
          </a:p>
          <a:p>
            <a:r>
              <a:rPr lang="en-US" sz="1400" dirty="0"/>
              <a:t>    void operator=(</a:t>
            </a:r>
            <a:r>
              <a:rPr lang="en-US" sz="1400" dirty="0" err="1"/>
              <a:t>ExamScheduler</a:t>
            </a:r>
            <a:r>
              <a:rPr lang="en-US" sz="1400" dirty="0"/>
              <a:t> const&amp;) = </a:t>
            </a:r>
            <a:r>
              <a:rPr lang="en-US" sz="1400" b="1" dirty="0"/>
              <a:t>delete</a:t>
            </a:r>
            <a:r>
              <a:rPr lang="en-US" sz="1400" dirty="0"/>
              <a:t>;</a:t>
            </a:r>
          </a:p>
          <a:p>
            <a:endParaRPr lang="en-US" sz="1400" dirty="0"/>
          </a:p>
          <a:p>
            <a:r>
              <a:rPr lang="en-US" sz="1400" dirty="0"/>
              <a:t>    // Static method to get the single instance</a:t>
            </a:r>
          </a:p>
          <a:p>
            <a:r>
              <a:rPr lang="en-US" sz="1400" dirty="0"/>
              <a:t>    static </a:t>
            </a:r>
            <a:r>
              <a:rPr lang="en-US" sz="1400" dirty="0" err="1"/>
              <a:t>ExamScheduler</a:t>
            </a:r>
            <a:r>
              <a:rPr lang="en-US" sz="1400" dirty="0"/>
              <a:t>* </a:t>
            </a:r>
            <a:r>
              <a:rPr lang="en-US" sz="1400" b="1" dirty="0" err="1"/>
              <a:t>getInstance</a:t>
            </a:r>
            <a:r>
              <a:rPr lang="en-US" sz="1400" dirty="0"/>
              <a:t>() {</a:t>
            </a:r>
          </a:p>
          <a:p>
            <a:r>
              <a:rPr lang="en-US" sz="1400" dirty="0"/>
              <a:t>        std::</a:t>
            </a:r>
            <a:r>
              <a:rPr lang="en-US" sz="1400" dirty="0" err="1"/>
              <a:t>lock_guard</a:t>
            </a:r>
            <a:r>
              <a:rPr lang="en-US" sz="1400" dirty="0"/>
              <a:t>&lt;std::mutex&gt; lock(mutex);  // Lock for thread safety</a:t>
            </a:r>
          </a:p>
          <a:p>
            <a:r>
              <a:rPr lang="en-US" sz="1400" dirty="0"/>
              <a:t>        if (instance == </a:t>
            </a:r>
            <a:r>
              <a:rPr lang="en-US" sz="1400" dirty="0" err="1"/>
              <a:t>nullptr</a:t>
            </a:r>
            <a:r>
              <a:rPr lang="en-US" sz="1400" dirty="0"/>
              <a:t>) {</a:t>
            </a:r>
          </a:p>
          <a:p>
            <a:r>
              <a:rPr lang="en-US" sz="1400" dirty="0"/>
              <a:t>            instance = new </a:t>
            </a:r>
            <a:r>
              <a:rPr lang="en-US" sz="1400" dirty="0" err="1"/>
              <a:t>ExamScheduler</a:t>
            </a:r>
            <a:r>
              <a:rPr lang="en-US" sz="1400" dirty="0"/>
              <a:t>();       // Lazy initialization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    return instance;</a:t>
            </a:r>
          </a:p>
          <a:p>
            <a:r>
              <a:rPr lang="en-US" sz="1400" dirty="0"/>
              <a:t>    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EE799A-7E42-99DD-F4BB-8B32CB24E0DC}"/>
              </a:ext>
            </a:extLst>
          </p:cNvPr>
          <p:cNvSpPr txBox="1"/>
          <p:nvPr/>
        </p:nvSpPr>
        <p:spPr>
          <a:xfrm>
            <a:off x="6096000" y="1795075"/>
            <a:ext cx="661759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    // Method to add an exam</a:t>
            </a:r>
          </a:p>
          <a:p>
            <a:r>
              <a:rPr lang="en-US" sz="1200" dirty="0"/>
              <a:t>    bool </a:t>
            </a:r>
            <a:r>
              <a:rPr lang="en-US" sz="1200" b="1" dirty="0" err="1"/>
              <a:t>addExam</a:t>
            </a:r>
            <a:r>
              <a:rPr lang="en-US" sz="1200" dirty="0"/>
              <a:t>(const std::string&amp; </a:t>
            </a:r>
            <a:r>
              <a:rPr lang="en-US" sz="1200" b="1" dirty="0" err="1"/>
              <a:t>courseCode</a:t>
            </a:r>
            <a:r>
              <a:rPr lang="en-US" sz="1200" dirty="0"/>
              <a:t>, const std::string&amp; </a:t>
            </a:r>
            <a:r>
              <a:rPr lang="en-US" sz="1200" b="1" dirty="0" err="1"/>
              <a:t>timeSlot</a:t>
            </a:r>
            <a:r>
              <a:rPr lang="en-US" sz="1200" dirty="0"/>
              <a:t>) {</a:t>
            </a:r>
          </a:p>
          <a:p>
            <a:r>
              <a:rPr lang="en-US" sz="1200" dirty="0"/>
              <a:t>        std::</a:t>
            </a:r>
            <a:r>
              <a:rPr lang="en-US" sz="1200" dirty="0" err="1"/>
              <a:t>lock_guard</a:t>
            </a:r>
            <a:r>
              <a:rPr lang="en-US" sz="1200" dirty="0"/>
              <a:t>&lt;std::mutex&gt; lock(mutex);  // Lock ensures thread-safe updates</a:t>
            </a:r>
          </a:p>
          <a:p>
            <a:r>
              <a:rPr lang="en-US" sz="1200" dirty="0"/>
              <a:t>        if (</a:t>
            </a:r>
            <a:r>
              <a:rPr lang="en-US" sz="1200" dirty="0" err="1"/>
              <a:t>examSchedule.find</a:t>
            </a:r>
            <a:r>
              <a:rPr lang="en-US" sz="1200" dirty="0"/>
              <a:t>(</a:t>
            </a:r>
            <a:r>
              <a:rPr lang="en-US" sz="1200" dirty="0" err="1"/>
              <a:t>timeSlot</a:t>
            </a:r>
            <a:r>
              <a:rPr lang="en-US" sz="1200" dirty="0"/>
              <a:t>) == </a:t>
            </a:r>
            <a:r>
              <a:rPr lang="en-US" sz="1200" dirty="0" err="1"/>
              <a:t>examSchedule.end</a:t>
            </a:r>
            <a:r>
              <a:rPr lang="en-US" sz="1200" dirty="0"/>
              <a:t>()) {</a:t>
            </a:r>
          </a:p>
          <a:p>
            <a:r>
              <a:rPr lang="en-US" sz="1200" dirty="0"/>
              <a:t>            </a:t>
            </a:r>
            <a:r>
              <a:rPr lang="en-US" sz="1200" dirty="0" err="1"/>
              <a:t>examSchedule</a:t>
            </a:r>
            <a:r>
              <a:rPr lang="en-US" sz="1200" dirty="0"/>
              <a:t>[</a:t>
            </a:r>
            <a:r>
              <a:rPr lang="en-US" sz="1200" dirty="0" err="1"/>
              <a:t>timeSlot</a:t>
            </a:r>
            <a:r>
              <a:rPr lang="en-US" sz="1200" dirty="0"/>
              <a:t>] = </a:t>
            </a:r>
            <a:r>
              <a:rPr lang="en-US" sz="1200" dirty="0" err="1"/>
              <a:t>courseCode</a:t>
            </a:r>
            <a:r>
              <a:rPr lang="en-US" sz="1200" dirty="0"/>
              <a:t>;</a:t>
            </a:r>
          </a:p>
          <a:p>
            <a:r>
              <a:rPr lang="en-US" sz="1200" dirty="0"/>
              <a:t>            std::</a:t>
            </a:r>
            <a:r>
              <a:rPr lang="en-US" sz="1200" dirty="0" err="1"/>
              <a:t>cout</a:t>
            </a:r>
            <a:r>
              <a:rPr lang="en-US" sz="1200" dirty="0"/>
              <a:t> &lt;&lt; "Scheduled exam for " &lt;&lt; </a:t>
            </a:r>
            <a:r>
              <a:rPr lang="en-US" sz="1200" dirty="0" err="1"/>
              <a:t>courseCode</a:t>
            </a:r>
            <a:r>
              <a:rPr lang="en-US" sz="1200" dirty="0"/>
              <a:t> &lt;&lt; " at " &lt;&lt; </a:t>
            </a:r>
            <a:r>
              <a:rPr lang="en-US" sz="1200" dirty="0" err="1"/>
              <a:t>timeSlot</a:t>
            </a:r>
            <a:r>
              <a:rPr lang="en-US" sz="1200" dirty="0"/>
              <a:t> &lt;&lt; std::</a:t>
            </a:r>
            <a:r>
              <a:rPr lang="en-US" sz="1200" dirty="0" err="1"/>
              <a:t>endl</a:t>
            </a:r>
            <a:r>
              <a:rPr lang="en-US" sz="1200" dirty="0"/>
              <a:t>;</a:t>
            </a:r>
          </a:p>
          <a:p>
            <a:r>
              <a:rPr lang="en-US" sz="1200" dirty="0"/>
              <a:t>            return true;</a:t>
            </a:r>
          </a:p>
          <a:p>
            <a:r>
              <a:rPr lang="en-US" sz="1200" dirty="0"/>
              <a:t>        } else {</a:t>
            </a:r>
          </a:p>
          <a:p>
            <a:r>
              <a:rPr lang="en-US" sz="1200" dirty="0"/>
              <a:t>            std::</a:t>
            </a:r>
            <a:r>
              <a:rPr lang="en-US" sz="1200" dirty="0" err="1"/>
              <a:t>cout</a:t>
            </a:r>
            <a:r>
              <a:rPr lang="en-US" sz="1200" dirty="0"/>
              <a:t> &lt;&lt; "Time slot " &lt;&lt; </a:t>
            </a:r>
            <a:r>
              <a:rPr lang="en-US" sz="1200" dirty="0" err="1"/>
              <a:t>timeSlot</a:t>
            </a:r>
            <a:r>
              <a:rPr lang="en-US" sz="1200" dirty="0"/>
              <a:t> &lt;&lt; " is already booked!" &lt;&lt; std::</a:t>
            </a:r>
            <a:r>
              <a:rPr lang="en-US" sz="1200" dirty="0" err="1"/>
              <a:t>endl</a:t>
            </a:r>
            <a:r>
              <a:rPr lang="en-US" sz="1200" dirty="0"/>
              <a:t>;</a:t>
            </a:r>
          </a:p>
          <a:p>
            <a:r>
              <a:rPr lang="en-US" sz="1200" dirty="0"/>
              <a:t>            return false;</a:t>
            </a:r>
          </a:p>
          <a:p>
            <a:r>
              <a:rPr lang="en-US" sz="1200" dirty="0"/>
              <a:t>        }</a:t>
            </a:r>
          </a:p>
          <a:p>
            <a:r>
              <a:rPr lang="en-US" sz="1200" dirty="0"/>
              <a:t>    }</a:t>
            </a:r>
          </a:p>
          <a:p>
            <a:endParaRPr lang="en-US" sz="1200" dirty="0"/>
          </a:p>
          <a:p>
            <a:r>
              <a:rPr lang="en-US" sz="1200" dirty="0"/>
              <a:t>    // Method to display the schedule</a:t>
            </a:r>
          </a:p>
          <a:p>
            <a:r>
              <a:rPr lang="en-US" sz="1200" dirty="0"/>
              <a:t>    void </a:t>
            </a:r>
            <a:r>
              <a:rPr lang="en-US" sz="1200" b="1" dirty="0" err="1"/>
              <a:t>showSchedule</a:t>
            </a:r>
            <a:r>
              <a:rPr lang="en-US" sz="1200" dirty="0"/>
              <a:t>() {</a:t>
            </a:r>
          </a:p>
          <a:p>
            <a:r>
              <a:rPr lang="en-US" sz="1200" dirty="0"/>
              <a:t>        std::</a:t>
            </a:r>
            <a:r>
              <a:rPr lang="en-US" sz="1200" dirty="0" err="1"/>
              <a:t>cout</a:t>
            </a:r>
            <a:r>
              <a:rPr lang="en-US" sz="1200" dirty="0"/>
              <a:t> &lt;&lt; "Current Exam Schedule:" &lt;&lt; std::</a:t>
            </a:r>
            <a:r>
              <a:rPr lang="en-US" sz="1200" dirty="0" err="1"/>
              <a:t>endl</a:t>
            </a:r>
            <a:r>
              <a:rPr lang="en-US" sz="1200" dirty="0"/>
              <a:t>;</a:t>
            </a:r>
          </a:p>
          <a:p>
            <a:r>
              <a:rPr lang="en-US" sz="1200" dirty="0"/>
              <a:t>        for (const auto&amp; entry : </a:t>
            </a:r>
            <a:r>
              <a:rPr lang="en-US" sz="1200" dirty="0" err="1"/>
              <a:t>examSchedule</a:t>
            </a:r>
            <a:r>
              <a:rPr lang="en-US" sz="1200" dirty="0"/>
              <a:t>) {</a:t>
            </a:r>
          </a:p>
          <a:p>
            <a:r>
              <a:rPr lang="en-US" sz="1200" dirty="0"/>
              <a:t>            std::</a:t>
            </a:r>
            <a:r>
              <a:rPr lang="en-US" sz="1200" dirty="0" err="1"/>
              <a:t>cout</a:t>
            </a:r>
            <a:r>
              <a:rPr lang="en-US" sz="1200" dirty="0"/>
              <a:t> &lt;&lt; "Course: " &lt;&lt; </a:t>
            </a:r>
            <a:r>
              <a:rPr lang="en-US" sz="1200" dirty="0" err="1"/>
              <a:t>entry.second</a:t>
            </a:r>
            <a:r>
              <a:rPr lang="en-US" sz="1200" dirty="0"/>
              <a:t> &lt;&lt; " - Time Slot: " &lt;&lt; </a:t>
            </a:r>
            <a:r>
              <a:rPr lang="en-US" sz="1200" dirty="0" err="1"/>
              <a:t>entry.first</a:t>
            </a:r>
            <a:r>
              <a:rPr lang="en-US" sz="1200" dirty="0"/>
              <a:t> &lt;&lt; std::</a:t>
            </a:r>
            <a:r>
              <a:rPr lang="en-US" sz="1200" dirty="0" err="1"/>
              <a:t>endl</a:t>
            </a:r>
            <a:r>
              <a:rPr lang="en-US" sz="1200" dirty="0"/>
              <a:t>;</a:t>
            </a:r>
          </a:p>
          <a:p>
            <a:r>
              <a:rPr lang="en-US" sz="1200" dirty="0"/>
              <a:t>        }</a:t>
            </a:r>
          </a:p>
          <a:p>
            <a:r>
              <a:rPr lang="en-US" sz="1200" dirty="0"/>
              <a:t>    }</a:t>
            </a:r>
          </a:p>
          <a:p>
            <a:r>
              <a:rPr lang="en-US" sz="1200" dirty="0"/>
              <a:t>};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8EE5A9-4119-6A66-8066-BCA3ECD8BA02}"/>
              </a:ext>
            </a:extLst>
          </p:cNvPr>
          <p:cNvSpPr txBox="1"/>
          <p:nvPr/>
        </p:nvSpPr>
        <p:spPr>
          <a:xfrm>
            <a:off x="6096000" y="6166015"/>
            <a:ext cx="6368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ExamScheduler</a:t>
            </a:r>
            <a:r>
              <a:rPr lang="en-US" dirty="0"/>
              <a:t>* </a:t>
            </a:r>
            <a:r>
              <a:rPr lang="en-US" dirty="0" err="1"/>
              <a:t>ExamScheduler</a:t>
            </a:r>
            <a:r>
              <a:rPr lang="en-US" dirty="0"/>
              <a:t>::instance = </a:t>
            </a:r>
            <a:r>
              <a:rPr lang="en-US" dirty="0" err="1"/>
              <a:t>nullptr</a:t>
            </a:r>
            <a:r>
              <a:rPr lang="en-US" dirty="0"/>
              <a:t>;</a:t>
            </a:r>
          </a:p>
          <a:p>
            <a:r>
              <a:rPr lang="en-US" dirty="0"/>
              <a:t>std::mutex </a:t>
            </a:r>
            <a:r>
              <a:rPr lang="en-US" dirty="0" err="1"/>
              <a:t>ExamScheduler</a:t>
            </a:r>
            <a:r>
              <a:rPr lang="en-US" dirty="0"/>
              <a:t>::mutex;</a:t>
            </a:r>
          </a:p>
        </p:txBody>
      </p:sp>
    </p:spTree>
    <p:extLst>
      <p:ext uri="{BB962C8B-B14F-4D97-AF65-F5344CB8AC3E}">
        <p14:creationId xmlns:p14="http://schemas.microsoft.com/office/powerpoint/2010/main" val="2805924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C6466-D89E-A3C9-B6EE-536E1BDDE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Main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772ACB-71EE-6D73-0742-A744127F30CB}"/>
              </a:ext>
            </a:extLst>
          </p:cNvPr>
          <p:cNvSpPr txBox="1"/>
          <p:nvPr/>
        </p:nvSpPr>
        <p:spPr>
          <a:xfrm>
            <a:off x="3046926" y="2612702"/>
            <a:ext cx="8306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int main() {</a:t>
            </a:r>
          </a:p>
          <a:p>
            <a:r>
              <a:rPr lang="en-US" dirty="0"/>
              <a:t>    // Access the Singleton instance</a:t>
            </a:r>
          </a:p>
          <a:p>
            <a:r>
              <a:rPr lang="en-US" dirty="0"/>
              <a:t>    </a:t>
            </a:r>
            <a:r>
              <a:rPr lang="en-US" dirty="0" err="1"/>
              <a:t>ExamScheduler</a:t>
            </a:r>
            <a:r>
              <a:rPr lang="en-US" dirty="0"/>
              <a:t>* scheduler = </a:t>
            </a:r>
            <a:r>
              <a:rPr lang="en-US" dirty="0" err="1"/>
              <a:t>ExamScheduler</a:t>
            </a:r>
            <a:r>
              <a:rPr lang="en-US" dirty="0"/>
              <a:t>::</a:t>
            </a:r>
            <a:r>
              <a:rPr lang="en-US" dirty="0" err="1"/>
              <a:t>getInstance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    // Add and display exams</a:t>
            </a:r>
          </a:p>
          <a:p>
            <a:r>
              <a:rPr lang="en-US" dirty="0"/>
              <a:t>    scheduler-&gt;</a:t>
            </a:r>
            <a:r>
              <a:rPr lang="en-US" dirty="0" err="1"/>
              <a:t>addExam</a:t>
            </a:r>
            <a:r>
              <a:rPr lang="en-US" dirty="0"/>
              <a:t>("CS101", "09:00 AM");</a:t>
            </a:r>
          </a:p>
          <a:p>
            <a:r>
              <a:rPr lang="en-US" dirty="0"/>
              <a:t>    scheduler-&gt;</a:t>
            </a:r>
            <a:r>
              <a:rPr lang="en-US" dirty="0" err="1"/>
              <a:t>addExam</a:t>
            </a:r>
            <a:r>
              <a:rPr lang="en-US" dirty="0"/>
              <a:t>("MATH101", "11:00 AM");</a:t>
            </a:r>
          </a:p>
          <a:p>
            <a:r>
              <a:rPr lang="en-US" dirty="0"/>
              <a:t>    scheduler-&gt;</a:t>
            </a:r>
            <a:r>
              <a:rPr lang="en-US" dirty="0" err="1"/>
              <a:t>showSchedule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    return 0;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5679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7243F-291E-F2C8-1B1B-11F02025C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 descr="A building with a lawn and buildings in the background&#10;&#10;Description automatically generated">
            <a:extLst>
              <a:ext uri="{FF2B5EF4-FFF2-40B4-BE49-F238E27FC236}">
                <a16:creationId xmlns:a16="http://schemas.microsoft.com/office/drawing/2014/main" id="{5FFEED52-FD1C-8B83-6456-6BC78BAA8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8579" y="1825625"/>
            <a:ext cx="7614841" cy="4351338"/>
          </a:xfrm>
        </p:spPr>
      </p:pic>
    </p:spTree>
    <p:extLst>
      <p:ext uri="{BB962C8B-B14F-4D97-AF65-F5344CB8AC3E}">
        <p14:creationId xmlns:p14="http://schemas.microsoft.com/office/powerpoint/2010/main" val="3866415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BF095EFE-2CEB-3EC8-D694-3B9F14C8A8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3797" y="0"/>
            <a:ext cx="9405604" cy="684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835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A4F48885-BBBD-2153-C93F-83C5FA3161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7087" y="643466"/>
            <a:ext cx="765782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3113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7EB5398B-AD78-1CF4-5411-87A3060E49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9627" y="643466"/>
            <a:ext cx="8192745" cy="55710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B6F7BB-487E-271C-EAFF-EBCFC208831F}"/>
              </a:ext>
            </a:extLst>
          </p:cNvPr>
          <p:cNvSpPr txBox="1"/>
          <p:nvPr/>
        </p:nvSpPr>
        <p:spPr>
          <a:xfrm>
            <a:off x="7402133" y="2075575"/>
            <a:ext cx="60981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private static Singleton </a:t>
            </a:r>
            <a:r>
              <a:rPr lang="en-US" b="1" dirty="0" err="1"/>
              <a:t>onlyInstance</a:t>
            </a:r>
            <a:r>
              <a:rPr lang="en-US" b="1" dirty="0"/>
              <a:t> = null;</a:t>
            </a:r>
          </a:p>
        </p:txBody>
      </p:sp>
    </p:spTree>
    <p:extLst>
      <p:ext uri="{BB962C8B-B14F-4D97-AF65-F5344CB8AC3E}">
        <p14:creationId xmlns:p14="http://schemas.microsoft.com/office/powerpoint/2010/main" val="818107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0468AA3-D419-5162-8E2C-9279AC5EC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6434" y="0"/>
            <a:ext cx="99391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1042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D304A4C-D65B-E427-D38F-6E208F2094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58994" y="643466"/>
            <a:ext cx="807401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1395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6EDD3CD-1156-CDF1-9C81-80C7556597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8038" y="643466"/>
            <a:ext cx="8015923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038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6" descr="A building with a lawn and buildings in the background&#10;&#10;Description automatically generated">
            <a:extLst>
              <a:ext uri="{FF2B5EF4-FFF2-40B4-BE49-F238E27FC236}">
                <a16:creationId xmlns:a16="http://schemas.microsoft.com/office/drawing/2014/main" id="{CFA34C84-A15B-7BB2-8156-E723551039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087" r="28663"/>
          <a:stretch/>
        </p:blipFill>
        <p:spPr>
          <a:xfrm>
            <a:off x="4080410" y="1627113"/>
            <a:ext cx="4031180" cy="4031182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26A7A3-B966-49A3-6635-F14A62815F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1" r="1396" b="-3"/>
          <a:stretch/>
        </p:blipFill>
        <p:spPr>
          <a:xfrm>
            <a:off x="400637" y="346364"/>
            <a:ext cx="1973770" cy="1973771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8A3BB9-72B1-5897-686C-BD9DA37D3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3759" y="602155"/>
            <a:ext cx="2501750" cy="1462188"/>
          </a:xfrm>
          <a:prstGeom prst="rect">
            <a:avLst/>
          </a:prstGeom>
          <a:effectLst>
            <a:softEdge rad="6277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5943A8-5A15-D05E-8F9B-ADF58AE6CC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88" y="5211853"/>
            <a:ext cx="1966919" cy="14398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5DF91E5-C18E-F78F-AC01-14A4392633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4489" y="5637513"/>
            <a:ext cx="2793121" cy="10142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0F3EA4E-834A-9C1B-1A27-41CFFDB2CB55}"/>
              </a:ext>
            </a:extLst>
          </p:cNvPr>
          <p:cNvSpPr txBox="1"/>
          <p:nvPr/>
        </p:nvSpPr>
        <p:spPr>
          <a:xfrm>
            <a:off x="4080410" y="124691"/>
            <a:ext cx="40311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Mid-term Exams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B735274-0FB0-C7B0-878F-836C61CC3501}"/>
              </a:ext>
            </a:extLst>
          </p:cNvPr>
          <p:cNvCxnSpPr/>
          <p:nvPr/>
        </p:nvCxnSpPr>
        <p:spPr>
          <a:xfrm>
            <a:off x="2064327" y="2064343"/>
            <a:ext cx="2016083" cy="1364657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2F0BE9-9238-B9C1-88F5-E631F0B57541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1390948" y="3429000"/>
            <a:ext cx="2689462" cy="1782853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51F2A50-91B8-33AB-DE48-D5F01F412E5C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8111589" y="2064343"/>
            <a:ext cx="2603045" cy="1578361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6191A09-C9E5-F5FD-275C-643C0419B788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8111588" y="3612052"/>
            <a:ext cx="2489462" cy="2025461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Explosion 1 23">
            <a:extLst>
              <a:ext uri="{FF2B5EF4-FFF2-40B4-BE49-F238E27FC236}">
                <a16:creationId xmlns:a16="http://schemas.microsoft.com/office/drawing/2014/main" id="{7A1CD0D7-2AF9-FC0C-22F2-BB6251BDAD3D}"/>
              </a:ext>
            </a:extLst>
          </p:cNvPr>
          <p:cNvSpPr/>
          <p:nvPr/>
        </p:nvSpPr>
        <p:spPr>
          <a:xfrm>
            <a:off x="3366655" y="1627113"/>
            <a:ext cx="5694218" cy="4517501"/>
          </a:xfrm>
          <a:prstGeom prst="irregularSeal1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/>
              <a:t>Conflicts</a:t>
            </a:r>
          </a:p>
        </p:txBody>
      </p:sp>
    </p:spTree>
    <p:extLst>
      <p:ext uri="{BB962C8B-B14F-4D97-AF65-F5344CB8AC3E}">
        <p14:creationId xmlns:p14="http://schemas.microsoft.com/office/powerpoint/2010/main" val="154529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D55343-9929-1E5F-236F-8983848FB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6" descr="A building with a lawn and buildings in the background&#10;&#10;Description automatically generated">
            <a:extLst>
              <a:ext uri="{FF2B5EF4-FFF2-40B4-BE49-F238E27FC236}">
                <a16:creationId xmlns:a16="http://schemas.microsoft.com/office/drawing/2014/main" id="{5A2D9588-DBC2-2892-D96D-D9487D94B2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087" r="28663"/>
          <a:stretch/>
        </p:blipFill>
        <p:spPr>
          <a:xfrm>
            <a:off x="4548001" y="3008720"/>
            <a:ext cx="2923063" cy="2923064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94F943-F594-A088-72D8-4E42F001D8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1" r="1396" b="-3"/>
          <a:stretch/>
        </p:blipFill>
        <p:spPr>
          <a:xfrm>
            <a:off x="400637" y="346364"/>
            <a:ext cx="1973770" cy="1973771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8A6579-074D-E774-1C32-F10E398DA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3759" y="602155"/>
            <a:ext cx="2501750" cy="1462188"/>
          </a:xfrm>
          <a:prstGeom prst="rect">
            <a:avLst/>
          </a:prstGeom>
          <a:effectLst>
            <a:softEdge rad="6277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C01C8A-2337-11FC-2CDF-D6D3D772B6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88" y="5211853"/>
            <a:ext cx="1966919" cy="14398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00F441-C133-8380-598B-1437DF9C93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4489" y="5637513"/>
            <a:ext cx="2793121" cy="10142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29C410-08CE-4826-C460-BE158821B657}"/>
              </a:ext>
            </a:extLst>
          </p:cNvPr>
          <p:cNvSpPr txBox="1"/>
          <p:nvPr/>
        </p:nvSpPr>
        <p:spPr>
          <a:xfrm>
            <a:off x="4080410" y="124691"/>
            <a:ext cx="40311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Exam Scheduler</a:t>
            </a:r>
            <a:endParaRPr lang="en-US" sz="4000" b="1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4F2DF65-C0A9-A1BD-6D2D-6B94708D3BD4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2064327" y="478634"/>
            <a:ext cx="2016083" cy="1585709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13FF2ED-55E5-C3E0-6EE5-D6B20E2F1114}"/>
              </a:ext>
            </a:extLst>
          </p:cNvPr>
          <p:cNvCxnSpPr>
            <a:cxnSpLocks/>
            <a:stCxn id="9" idx="0"/>
            <a:endCxn id="11" idx="1"/>
          </p:cNvCxnSpPr>
          <p:nvPr/>
        </p:nvCxnSpPr>
        <p:spPr>
          <a:xfrm flipV="1">
            <a:off x="1390948" y="478634"/>
            <a:ext cx="2689462" cy="4733219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8C8B63D-057B-F75A-82B4-DE2570EA20CD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 flipV="1">
            <a:off x="8111589" y="478634"/>
            <a:ext cx="1352170" cy="854615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C17DEFE-E9C0-3F8E-1F04-51361DC70273}"/>
              </a:ext>
            </a:extLst>
          </p:cNvPr>
          <p:cNvCxnSpPr>
            <a:cxnSpLocks/>
            <a:stCxn id="10" idx="0"/>
            <a:endCxn id="11" idx="3"/>
          </p:cNvCxnSpPr>
          <p:nvPr/>
        </p:nvCxnSpPr>
        <p:spPr>
          <a:xfrm flipH="1" flipV="1">
            <a:off x="8111589" y="478634"/>
            <a:ext cx="2489461" cy="5158879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15997B3-72A5-9FFC-5722-BED45BAAB3A3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6090773" y="832577"/>
            <a:ext cx="5227" cy="2176143"/>
          </a:xfrm>
          <a:prstGeom prst="straightConnector1">
            <a:avLst/>
          </a:prstGeom>
          <a:ln w="539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155EA57-0F3A-6A47-CCFB-5D651A5A8E91}"/>
              </a:ext>
            </a:extLst>
          </p:cNvPr>
          <p:cNvSpPr txBox="1"/>
          <p:nvPr/>
        </p:nvSpPr>
        <p:spPr>
          <a:xfrm>
            <a:off x="5128971" y="0"/>
            <a:ext cx="2000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View and Manage</a:t>
            </a:r>
          </a:p>
        </p:txBody>
      </p:sp>
    </p:spTree>
    <p:extLst>
      <p:ext uri="{BB962C8B-B14F-4D97-AF65-F5344CB8AC3E}">
        <p14:creationId xmlns:p14="http://schemas.microsoft.com/office/powerpoint/2010/main" val="1113751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F1489A5-B346-FB82-A822-C478EB937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467" y="743628"/>
            <a:ext cx="10905066" cy="537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880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-up of a paper&#10;&#10;Description automatically generated">
            <a:extLst>
              <a:ext uri="{FF2B5EF4-FFF2-40B4-BE49-F238E27FC236}">
                <a16:creationId xmlns:a16="http://schemas.microsoft.com/office/drawing/2014/main" id="{644F8292-2905-207F-25AF-16747D5762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0812" y="643466"/>
            <a:ext cx="1087037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35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89EE72-48C2-E808-321F-3E77F416F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886" y="0"/>
            <a:ext cx="64859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512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DB612-A764-D776-BB6C-3B250C647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Singleton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0D430-E2DE-9CED-6B83-1083D0B00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1. Single Instance</a:t>
            </a:r>
          </a:p>
          <a:p>
            <a:r>
              <a:rPr lang="en-US" b="1" dirty="0"/>
              <a:t>2. Global Access Point</a:t>
            </a:r>
          </a:p>
          <a:p>
            <a:r>
              <a:rPr lang="en-US" b="1" dirty="0"/>
              <a:t>3. Lazy Initialization (Optional)</a:t>
            </a:r>
          </a:p>
          <a:p>
            <a:r>
              <a:rPr lang="en-US" b="1" dirty="0"/>
              <a:t>4. Thread Safety</a:t>
            </a:r>
          </a:p>
        </p:txBody>
      </p:sp>
    </p:spTree>
    <p:extLst>
      <p:ext uri="{BB962C8B-B14F-4D97-AF65-F5344CB8AC3E}">
        <p14:creationId xmlns:p14="http://schemas.microsoft.com/office/powerpoint/2010/main" val="850171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6BD81-71E4-3A8B-77CF-98F2F4346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A8C7C-7626-331F-CC78-897ED1B69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Singleton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A7B6F-4D46-A3F5-97D1-6951899F4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1. Single Instance</a:t>
            </a:r>
          </a:p>
          <a:p>
            <a:r>
              <a:rPr lang="en-US" b="1" dirty="0"/>
              <a:t>2. Global Access Point</a:t>
            </a:r>
          </a:p>
          <a:p>
            <a:r>
              <a:rPr lang="en-US" b="1" dirty="0"/>
              <a:t>3. Lazy Initialization (Optional)</a:t>
            </a:r>
          </a:p>
          <a:p>
            <a:r>
              <a:rPr lang="en-US" b="1" dirty="0"/>
              <a:t>4. Thread Safety</a:t>
            </a:r>
          </a:p>
        </p:txBody>
      </p:sp>
    </p:spTree>
    <p:extLst>
      <p:ext uri="{BB962C8B-B14F-4D97-AF65-F5344CB8AC3E}">
        <p14:creationId xmlns:p14="http://schemas.microsoft.com/office/powerpoint/2010/main" val="2372772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811</Words>
  <Application>Microsoft Macintosh PowerPoint</Application>
  <PresentationFormat>Widescreen</PresentationFormat>
  <Paragraphs>144</Paragraphs>
  <Slides>25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Singleton Pattern</vt:lpstr>
      <vt:lpstr>Singleton Pattern</vt:lpstr>
      <vt:lpstr>Single Instance</vt:lpstr>
      <vt:lpstr>Singleton Pattern</vt:lpstr>
      <vt:lpstr>Global Access Point</vt:lpstr>
      <vt:lpstr>Singleton Pattern</vt:lpstr>
      <vt:lpstr>Lazy Initialization (Optional)</vt:lpstr>
      <vt:lpstr>Singleton Pattern</vt:lpstr>
      <vt:lpstr>Thread Safety</vt:lpstr>
      <vt:lpstr>PowerPoint Presentation</vt:lpstr>
      <vt:lpstr>Example of Singleton Pattern: University Exam Scheduler</vt:lpstr>
      <vt:lpstr>Main Function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SYED TAUHID ULLAH SHAH</dc:creator>
  <cp:lastModifiedBy>SYED TAUHID ULLAH SHAH</cp:lastModifiedBy>
  <cp:revision>66</cp:revision>
  <dcterms:created xsi:type="dcterms:W3CDTF">2024-10-28T15:42:49Z</dcterms:created>
  <dcterms:modified xsi:type="dcterms:W3CDTF">2024-10-28T17:22:24Z</dcterms:modified>
</cp:coreProperties>
</file>

<file path=docProps/thumbnail.jpeg>
</file>